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16"/>
  </p:notes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70"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66667" autoAdjust="0"/>
  </p:normalViewPr>
  <p:slideViewPr>
    <p:cSldViewPr snapToGrid="0">
      <p:cViewPr varScale="1">
        <p:scale>
          <a:sx n="44" d="100"/>
          <a:sy n="44" d="100"/>
        </p:scale>
        <p:origin x="1526" y="1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 in billions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US budge deficit</c:v>
                </c:pt>
                <c:pt idx="1">
                  <c:v>Global military spending</c:v>
                </c:pt>
                <c:pt idx="2">
                  <c:v>US military spending</c:v>
                </c:pt>
                <c:pt idx="3">
                  <c:v>$ in offshore tax havens</c:v>
                </c:pt>
                <c:pt idx="4">
                  <c:v>Fast food revenue</c:v>
                </c:pt>
                <c:pt idx="5">
                  <c:v>Amazon market capitalization</c:v>
                </c:pt>
              </c:strCache>
            </c:strRef>
          </c:cat>
          <c:val>
            <c:numRef>
              <c:f>Sheet1!$B$2:$B$7</c:f>
              <c:numCache>
                <c:formatCode>General</c:formatCode>
                <c:ptCount val="6"/>
                <c:pt idx="0">
                  <c:v>901</c:v>
                </c:pt>
                <c:pt idx="1">
                  <c:v>1617</c:v>
                </c:pt>
                <c:pt idx="2">
                  <c:v>739</c:v>
                </c:pt>
                <c:pt idx="3">
                  <c:v>21000</c:v>
                </c:pt>
                <c:pt idx="4">
                  <c:v>499</c:v>
                </c:pt>
                <c:pt idx="5">
                  <c:v>113</c:v>
                </c:pt>
              </c:numCache>
            </c:numRef>
          </c:val>
          <c:extLst>
            <c:ext xmlns:c16="http://schemas.microsoft.com/office/drawing/2014/chart" uri="{C3380CC4-5D6E-409C-BE32-E72D297353CC}">
              <c16:uniqueId val="{00000000-A4B8-4B92-8E26-D2DDF5ABC69C}"/>
            </c:ext>
          </c:extLst>
        </c:ser>
        <c:dLbls>
          <c:showLegendKey val="0"/>
          <c:showVal val="1"/>
          <c:showCatName val="0"/>
          <c:showSerName val="0"/>
          <c:showPercent val="0"/>
          <c:showBubbleSize val="0"/>
        </c:dLbls>
        <c:gapWidth val="182"/>
        <c:axId val="2127512704"/>
        <c:axId val="2127514672"/>
      </c:barChart>
      <c:catAx>
        <c:axId val="21275127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27514672"/>
        <c:crosses val="autoZero"/>
        <c:auto val="0"/>
        <c:lblAlgn val="ctr"/>
        <c:lblOffset val="100"/>
        <c:noMultiLvlLbl val="0"/>
      </c:catAx>
      <c:valAx>
        <c:axId val="21275146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75127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11163053856463"/>
          <c:y val="3.0268637734933487E-2"/>
          <c:w val="0.69149922565707089"/>
          <c:h val="0.79410295436204437"/>
        </c:manualLayout>
      </c:layout>
      <c:barChart>
        <c:barDir val="bar"/>
        <c:grouping val="clustered"/>
        <c:varyColors val="0"/>
        <c:ser>
          <c:idx val="0"/>
          <c:order val="0"/>
          <c:tx>
            <c:strRef>
              <c:f>Sheet1!$B$1</c:f>
              <c:strCache>
                <c:ptCount val="1"/>
                <c:pt idx="0">
                  <c:v>$ in billions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US budge deficit</c:v>
                </c:pt>
                <c:pt idx="1">
                  <c:v>Global military spending</c:v>
                </c:pt>
                <c:pt idx="2">
                  <c:v>US military spending</c:v>
                </c:pt>
                <c:pt idx="3">
                  <c:v>$ in off shore tax havens</c:v>
                </c:pt>
                <c:pt idx="4">
                  <c:v>Fast food revenue</c:v>
                </c:pt>
                <c:pt idx="5">
                  <c:v>Amazon market capitalization</c:v>
                </c:pt>
              </c:strCache>
            </c:strRef>
          </c:cat>
          <c:val>
            <c:numRef>
              <c:f>Sheet1!$B$2:$B$7</c:f>
              <c:numCache>
                <c:formatCode>General</c:formatCode>
                <c:ptCount val="6"/>
                <c:pt idx="0">
                  <c:v>901</c:v>
                </c:pt>
                <c:pt idx="1">
                  <c:v>1617</c:v>
                </c:pt>
                <c:pt idx="2">
                  <c:v>739</c:v>
                </c:pt>
                <c:pt idx="3">
                  <c:v>21000</c:v>
                </c:pt>
                <c:pt idx="4">
                  <c:v>499</c:v>
                </c:pt>
                <c:pt idx="5">
                  <c:v>113</c:v>
                </c:pt>
              </c:numCache>
            </c:numRef>
          </c:val>
          <c:extLst>
            <c:ext xmlns:c16="http://schemas.microsoft.com/office/drawing/2014/chart" uri="{C3380CC4-5D6E-409C-BE32-E72D297353CC}">
              <c16:uniqueId val="{00000000-7F55-4231-B76E-599EC5456F44}"/>
            </c:ext>
          </c:extLst>
        </c:ser>
        <c:dLbls>
          <c:showLegendKey val="0"/>
          <c:showVal val="0"/>
          <c:showCatName val="0"/>
          <c:showSerName val="0"/>
          <c:showPercent val="0"/>
          <c:showBubbleSize val="0"/>
        </c:dLbls>
        <c:gapWidth val="182"/>
        <c:axId val="2127512704"/>
        <c:axId val="2127514672"/>
      </c:barChart>
      <c:catAx>
        <c:axId val="21275127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27514672"/>
        <c:crosses val="autoZero"/>
        <c:auto val="1"/>
        <c:lblAlgn val="ctr"/>
        <c:lblOffset val="100"/>
        <c:noMultiLvlLbl val="0"/>
      </c:catAx>
      <c:valAx>
        <c:axId val="21275146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75127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47295E-DB55-425E-8579-8C1CB415FA19}" type="datetimeFigureOut">
              <a:rPr lang="en-US" smtClean="0"/>
              <a:t>12/1/2019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D0B6B8-4C8C-4139-B2F3-343CA6070024}" type="slidenum">
              <a:rPr lang="en-US" smtClean="0"/>
              <a:t>‹#›</a:t>
            </a:fld>
            <a:endParaRPr lang="en-US"/>
          </a:p>
        </p:txBody>
      </p:sp>
    </p:spTree>
    <p:extLst>
      <p:ext uri="{BB962C8B-B14F-4D97-AF65-F5344CB8AC3E}">
        <p14:creationId xmlns:p14="http://schemas.microsoft.com/office/powerpoint/2010/main" val="3219588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we’re going to focus on how</a:t>
            </a:r>
            <a:r>
              <a:rPr lang="en-US" baseline="0" dirty="0" smtClean="0"/>
              <a:t> we can present information visually. We will look at some real life examples from a journalist, an artist, a health expert and one of the foremost thought leaders on visualizing information and talk about some ways you can creatively present data yourselves. At the end of this presentations I’ll include some resource you can explore further on your own. </a:t>
            </a:r>
            <a:endParaRPr lang="en-US" dirty="0"/>
          </a:p>
        </p:txBody>
      </p:sp>
      <p:sp>
        <p:nvSpPr>
          <p:cNvPr id="4" name="Slide Number Placeholder 3"/>
          <p:cNvSpPr>
            <a:spLocks noGrp="1"/>
          </p:cNvSpPr>
          <p:nvPr>
            <p:ph type="sldNum" sz="quarter" idx="10"/>
          </p:nvPr>
        </p:nvSpPr>
        <p:spPr/>
        <p:txBody>
          <a:bodyPr/>
          <a:lstStyle/>
          <a:p>
            <a:fld id="{45D0B6B8-4C8C-4139-B2F3-343CA6070024}" type="slidenum">
              <a:rPr lang="en-US" smtClean="0"/>
              <a:t>1</a:t>
            </a:fld>
            <a:endParaRPr lang="en-US"/>
          </a:p>
        </p:txBody>
      </p:sp>
    </p:spTree>
    <p:extLst>
      <p:ext uri="{BB962C8B-B14F-4D97-AF65-F5344CB8AC3E}">
        <p14:creationId xmlns:p14="http://schemas.microsoft.com/office/powerpoint/2010/main" val="1740445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Tufte</a:t>
            </a:r>
            <a:r>
              <a:rPr lang="en-US" sz="1200" kern="1200" dirty="0" smtClean="0">
                <a:solidFill>
                  <a:schemeClr val="tx1"/>
                </a:solidFill>
                <a:effectLst/>
                <a:latin typeface="+mn-lt"/>
                <a:ea typeface="+mn-ea"/>
                <a:cs typeface="+mn-cs"/>
              </a:rPr>
              <a:t> stresses that visual representations of data should not distort the data or create a false interpretation of the underlying data.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do you think he means by this?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One example of this would be scale. Take for example the bar chart I showed you earlier. This accurately represents the scale of these numbers. It portrays how much larger the amount of money in offshore tax havens is than the US budget deficit.</a:t>
            </a:r>
          </a:p>
          <a:p>
            <a:endParaRPr lang="en-US" dirty="0"/>
          </a:p>
        </p:txBody>
      </p:sp>
      <p:sp>
        <p:nvSpPr>
          <p:cNvPr id="4" name="Slide Number Placeholder 3"/>
          <p:cNvSpPr>
            <a:spLocks noGrp="1"/>
          </p:cNvSpPr>
          <p:nvPr>
            <p:ph type="sldNum" sz="quarter" idx="10"/>
          </p:nvPr>
        </p:nvSpPr>
        <p:spPr/>
        <p:txBody>
          <a:bodyPr/>
          <a:lstStyle/>
          <a:p>
            <a:fld id="{45D0B6B8-4C8C-4139-B2F3-343CA6070024}" type="slidenum">
              <a:rPr lang="en-US" smtClean="0"/>
              <a:t>10</a:t>
            </a:fld>
            <a:endParaRPr lang="en-US"/>
          </a:p>
        </p:txBody>
      </p:sp>
    </p:spTree>
    <p:extLst>
      <p:ext uri="{BB962C8B-B14F-4D97-AF65-F5344CB8AC3E}">
        <p14:creationId xmlns:p14="http://schemas.microsoft.com/office/powerpoint/2010/main" val="2116563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decorative</a:t>
            </a:r>
            <a:r>
              <a:rPr lang="en-US" baseline="0" dirty="0" smtClean="0"/>
              <a:t> visualizations can seem like an appealing option, Tufte suggests that all extraneous elements be removed. He suggests that backgrounds or 3D elements can serve as a distraction from the data that is being presented. </a:t>
            </a:r>
          </a:p>
          <a:p>
            <a:endParaRPr lang="en-US" baseline="0" dirty="0" smtClean="0"/>
          </a:p>
          <a:p>
            <a:r>
              <a:rPr lang="en-US" baseline="0" dirty="0" smtClean="0"/>
              <a:t>The Interaction Design Foundation points to this example of business processes within an ERP environment. While the graphic includes a lot of good information, Tufte would have some suggestions for improving it. </a:t>
            </a:r>
          </a:p>
          <a:p>
            <a:endParaRPr lang="en-US" baseline="0" dirty="0" smtClean="0"/>
          </a:p>
          <a:p>
            <a:r>
              <a:rPr lang="en-US" baseline="0" dirty="0" smtClean="0"/>
              <a:t>Do you have any suggestions for how we could make this better?</a:t>
            </a:r>
          </a:p>
          <a:p>
            <a:endParaRPr lang="en-US" baseline="0" dirty="0" smtClean="0"/>
          </a:p>
          <a:p>
            <a:r>
              <a:rPr lang="en-US" baseline="0" dirty="0" smtClean="0"/>
              <a:t>How about the color scheme? </a:t>
            </a:r>
          </a:p>
          <a:p>
            <a:endParaRPr lang="en-US" baseline="0" dirty="0" smtClean="0"/>
          </a:p>
          <a:p>
            <a:r>
              <a:rPr lang="en-US" baseline="0" dirty="0" smtClean="0"/>
              <a:t>It doesn’t appear to play a role in the organization of the information being presented. Tufte would argue that the color scheme is actually a distraction. </a:t>
            </a:r>
            <a:endParaRPr lang="en-US" dirty="0"/>
          </a:p>
        </p:txBody>
      </p:sp>
      <p:sp>
        <p:nvSpPr>
          <p:cNvPr id="4" name="Slide Number Placeholder 3"/>
          <p:cNvSpPr>
            <a:spLocks noGrp="1"/>
          </p:cNvSpPr>
          <p:nvPr>
            <p:ph type="sldNum" sz="quarter" idx="10"/>
          </p:nvPr>
        </p:nvSpPr>
        <p:spPr/>
        <p:txBody>
          <a:bodyPr/>
          <a:lstStyle/>
          <a:p>
            <a:fld id="{45D0B6B8-4C8C-4139-B2F3-343CA6070024}" type="slidenum">
              <a:rPr lang="en-US" smtClean="0"/>
              <a:t>11</a:t>
            </a:fld>
            <a:endParaRPr lang="en-US"/>
          </a:p>
        </p:txBody>
      </p:sp>
    </p:spTree>
    <p:extLst>
      <p:ext uri="{BB962C8B-B14F-4D97-AF65-F5344CB8AC3E}">
        <p14:creationId xmlns:p14="http://schemas.microsoft.com/office/powerpoint/2010/main" val="1100526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last guideline is aesthetic elegance. As I just noted, Tufte isn’t an advocate for decorative designs. Instead this guideline speaks to the simplicity of visualizations.</a:t>
            </a:r>
            <a:r>
              <a:rPr lang="en-US" baseline="0" dirty="0" smtClean="0"/>
              <a:t> The design should convey the complex information in a simplistic way that is easy for viewers to follow. </a:t>
            </a:r>
          </a:p>
          <a:p>
            <a:endParaRPr lang="en-US" baseline="0" dirty="0" smtClean="0"/>
          </a:p>
          <a:p>
            <a:r>
              <a:rPr lang="en-US" baseline="0" dirty="0" smtClean="0"/>
              <a:t>An example of aesthetic elegance that Tufte cites is this visualization by Charles Joseph </a:t>
            </a:r>
            <a:r>
              <a:rPr lang="en-US" baseline="0" dirty="0" err="1" smtClean="0"/>
              <a:t>Minard</a:t>
            </a:r>
            <a:r>
              <a:rPr lang="en-US" baseline="0" dirty="0" smtClean="0"/>
              <a:t> of </a:t>
            </a:r>
            <a:r>
              <a:rPr lang="en-US" baseline="0" dirty="0" err="1" smtClean="0"/>
              <a:t>Napolean’s</a:t>
            </a:r>
            <a:r>
              <a:rPr lang="en-US" baseline="0" dirty="0" smtClean="0"/>
              <a:t> March in the Russian Campaign in 1812 and 1813.</a:t>
            </a:r>
          </a:p>
          <a:p>
            <a:endParaRPr lang="en-US" baseline="0" dirty="0" smtClean="0"/>
          </a:p>
          <a:p>
            <a:r>
              <a:rPr lang="en-US" baseline="0" dirty="0" smtClean="0"/>
              <a:t>Tufte has called it “the best statistical graphic ever drawn.”</a:t>
            </a:r>
          </a:p>
          <a:p>
            <a:endParaRPr lang="en-US" baseline="0" dirty="0" smtClean="0"/>
          </a:p>
          <a:p>
            <a:r>
              <a:rPr lang="en-US" baseline="0" dirty="0" smtClean="0"/>
              <a:t>In addition to serving as a chart with data, this graphic is also a map that brings together six data sets: geography, the army’s course; the army’s direction; the number of remaining soldiers; the temperature and the time. </a:t>
            </a:r>
            <a:endParaRPr lang="en-US" dirty="0"/>
          </a:p>
        </p:txBody>
      </p:sp>
      <p:sp>
        <p:nvSpPr>
          <p:cNvPr id="4" name="Slide Number Placeholder 3"/>
          <p:cNvSpPr>
            <a:spLocks noGrp="1"/>
          </p:cNvSpPr>
          <p:nvPr>
            <p:ph type="sldNum" sz="quarter" idx="10"/>
          </p:nvPr>
        </p:nvSpPr>
        <p:spPr/>
        <p:txBody>
          <a:bodyPr/>
          <a:lstStyle/>
          <a:p>
            <a:fld id="{45D0B6B8-4C8C-4139-B2F3-343CA6070024}" type="slidenum">
              <a:rPr lang="en-US" smtClean="0"/>
              <a:t>12</a:t>
            </a:fld>
            <a:endParaRPr lang="en-US"/>
          </a:p>
        </p:txBody>
      </p:sp>
    </p:spTree>
    <p:extLst>
      <p:ext uri="{BB962C8B-B14F-4D97-AF65-F5344CB8AC3E}">
        <p14:creationId xmlns:p14="http://schemas.microsoft.com/office/powerpoint/2010/main" val="3307221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we’ve talked about what makes great visuals, it’s your turn</a:t>
            </a:r>
            <a:r>
              <a:rPr lang="en-US" baseline="0" dirty="0" smtClean="0"/>
              <a:t> to go out and fine some. Your assignment this week is to explore the public side of flowingdata.com and select five examples that you find interesting.</a:t>
            </a:r>
          </a:p>
          <a:p>
            <a:r>
              <a:rPr lang="en-US" baseline="0" dirty="0" smtClean="0"/>
              <a:t/>
            </a:r>
            <a:br>
              <a:rPr lang="en-US" baseline="0" dirty="0" smtClean="0"/>
            </a:br>
            <a:r>
              <a:rPr lang="en-US" baseline="0" dirty="0" smtClean="0"/>
              <a:t>Write 200 to 300 words on why each of these examples speaks to you.</a:t>
            </a:r>
          </a:p>
          <a:p>
            <a:endParaRPr lang="en-US" baseline="0" dirty="0" smtClean="0"/>
          </a:p>
          <a:p>
            <a:r>
              <a:rPr lang="en-US" baseline="0" dirty="0" smtClean="0"/>
              <a:t>Here’s one that I found interesting. If you go to the website, you will be able to see the map transition from a static image to a cartogram. It really gives you some perspective on the different ways data can be presented and interpreted.</a:t>
            </a:r>
            <a:endParaRPr lang="en-US" dirty="0"/>
          </a:p>
        </p:txBody>
      </p:sp>
      <p:sp>
        <p:nvSpPr>
          <p:cNvPr id="4" name="Slide Number Placeholder 3"/>
          <p:cNvSpPr>
            <a:spLocks noGrp="1"/>
          </p:cNvSpPr>
          <p:nvPr>
            <p:ph type="sldNum" sz="quarter" idx="10"/>
          </p:nvPr>
        </p:nvSpPr>
        <p:spPr/>
        <p:txBody>
          <a:bodyPr/>
          <a:lstStyle/>
          <a:p>
            <a:fld id="{45D0B6B8-4C8C-4139-B2F3-343CA6070024}" type="slidenum">
              <a:rPr lang="en-US" smtClean="0"/>
              <a:t>13</a:t>
            </a:fld>
            <a:endParaRPr lang="en-US"/>
          </a:p>
        </p:txBody>
      </p:sp>
    </p:spTree>
    <p:extLst>
      <p:ext uri="{BB962C8B-B14F-4D97-AF65-F5344CB8AC3E}">
        <p14:creationId xmlns:p14="http://schemas.microsoft.com/office/powerpoint/2010/main" val="2814674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closing, I will leave you with the resources that I discussed during today’s lecture.</a:t>
            </a:r>
            <a:endParaRPr lang="en-US" dirty="0"/>
          </a:p>
        </p:txBody>
      </p:sp>
      <p:sp>
        <p:nvSpPr>
          <p:cNvPr id="4" name="Slide Number Placeholder 3"/>
          <p:cNvSpPr>
            <a:spLocks noGrp="1"/>
          </p:cNvSpPr>
          <p:nvPr>
            <p:ph type="sldNum" sz="quarter" idx="10"/>
          </p:nvPr>
        </p:nvSpPr>
        <p:spPr/>
        <p:txBody>
          <a:bodyPr/>
          <a:lstStyle/>
          <a:p>
            <a:fld id="{45D0B6B8-4C8C-4139-B2F3-343CA6070024}" type="slidenum">
              <a:rPr lang="en-US" smtClean="0"/>
              <a:t>14</a:t>
            </a:fld>
            <a:endParaRPr lang="en-US"/>
          </a:p>
        </p:txBody>
      </p:sp>
    </p:spTree>
    <p:extLst>
      <p:ext uri="{BB962C8B-B14F-4D97-AF65-F5344CB8AC3E}">
        <p14:creationId xmlns:p14="http://schemas.microsoft.com/office/powerpoint/2010/main" val="4137787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 with some basic numbers</a:t>
            </a:r>
            <a:r>
              <a:rPr lang="en-US" baseline="0" dirty="0" smtClean="0"/>
              <a:t> and how we can make them more visually appealing. (Animated Slide: click to reveal each line after reading the prior one)</a:t>
            </a:r>
            <a:endParaRPr lang="en-US" dirty="0" smtClean="0"/>
          </a:p>
          <a:p>
            <a:endParaRPr lang="en-US" dirty="0" smtClean="0"/>
          </a:p>
          <a:p>
            <a:r>
              <a:rPr lang="en-US" dirty="0" smtClean="0"/>
              <a:t>As you can see on this</a:t>
            </a:r>
            <a:r>
              <a:rPr lang="en-US" baseline="0" dirty="0" smtClean="0"/>
              <a:t> slide, we have a bunch of numbers.</a:t>
            </a:r>
          </a:p>
          <a:p>
            <a:endParaRPr lang="en-US" baseline="0" dirty="0" smtClean="0"/>
          </a:p>
          <a:p>
            <a:r>
              <a:rPr lang="en-US" baseline="0" dirty="0" smtClean="0"/>
              <a:t>At quick glance, you can easily see that there is a lot of money in offshore tax havens. We also have a budget deficit that is larger than what we spend on the military, which is quite a bit. </a:t>
            </a:r>
          </a:p>
          <a:p>
            <a:endParaRPr lang="en-US" baseline="0" dirty="0" smtClean="0"/>
          </a:p>
          <a:p>
            <a:r>
              <a:rPr lang="en-US" baseline="0" dirty="0" smtClean="0"/>
              <a:t>But if we’re being honest, this is a pretty boring way to present a lot of numbers. There isn’t much to this visual.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Does anyone have a suggestion for a better way to present this data visually?</a:t>
            </a:r>
          </a:p>
          <a:p>
            <a:endParaRPr lang="en-US" dirty="0" smtClean="0"/>
          </a:p>
        </p:txBody>
      </p:sp>
      <p:sp>
        <p:nvSpPr>
          <p:cNvPr id="4" name="Slide Number Placeholder 3"/>
          <p:cNvSpPr>
            <a:spLocks noGrp="1"/>
          </p:cNvSpPr>
          <p:nvPr>
            <p:ph type="sldNum" sz="quarter" idx="10"/>
          </p:nvPr>
        </p:nvSpPr>
        <p:spPr/>
        <p:txBody>
          <a:bodyPr/>
          <a:lstStyle/>
          <a:p>
            <a:fld id="{45D0B6B8-4C8C-4139-B2F3-343CA6070024}" type="slidenum">
              <a:rPr lang="en-US" smtClean="0"/>
              <a:t>2</a:t>
            </a:fld>
            <a:endParaRPr lang="en-US"/>
          </a:p>
        </p:txBody>
      </p:sp>
    </p:spTree>
    <p:extLst>
      <p:ext uri="{BB962C8B-B14F-4D97-AF65-F5344CB8AC3E}">
        <p14:creationId xmlns:p14="http://schemas.microsoft.com/office/powerpoint/2010/main" val="1660075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another way to display the same information. You can see that money in offshore tax havens far exceeds the other categories, but we already knew that. </a:t>
            </a:r>
          </a:p>
          <a:p>
            <a:endParaRPr lang="en-US" dirty="0" smtClean="0"/>
          </a:p>
          <a:p>
            <a:r>
              <a:rPr lang="en-US" dirty="0" smtClean="0"/>
              <a:t>What</a:t>
            </a:r>
            <a:r>
              <a:rPr lang="en-US" baseline="0" dirty="0" smtClean="0"/>
              <a:t> more can we do with these numbers? </a:t>
            </a:r>
          </a:p>
          <a:p>
            <a:endParaRPr lang="en-US" baseline="0" dirty="0" smtClean="0"/>
          </a:p>
          <a:p>
            <a:r>
              <a:rPr lang="en-US" baseline="0" dirty="0" smtClean="0"/>
              <a:t>Let’s take a look at what data journalist David McCandless came up with. These numbers are actually from the example I’m about to show you.</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5D0B6B8-4C8C-4139-B2F3-343CA6070024}" type="slidenum">
              <a:rPr lang="en-US" smtClean="0"/>
              <a:t>3</a:t>
            </a:fld>
            <a:endParaRPr lang="en-US"/>
          </a:p>
        </p:txBody>
      </p:sp>
    </p:spTree>
    <p:extLst>
      <p:ext uri="{BB962C8B-B14F-4D97-AF65-F5344CB8AC3E}">
        <p14:creationId xmlns:p14="http://schemas.microsoft.com/office/powerpoint/2010/main" val="1395329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t>
            </a:r>
            <a:r>
              <a:rPr lang="en-US" i="1" baseline="0" dirty="0" smtClean="0"/>
              <a:t>Ideally I would go to the website and show how the graphic is interactive.</a:t>
            </a:r>
            <a:r>
              <a:rPr lang="en-US" baseline="0" dirty="0" smtClean="0"/>
              <a:t>)</a:t>
            </a:r>
          </a:p>
          <a:p>
            <a:r>
              <a:rPr lang="en-US" baseline="0" dirty="0" smtClean="0"/>
              <a:t>McCandless created the Billion Dollar-o-Gram, which is an interactive visualization. What does this show you that my bar chart did not? It gives you a better idea of the scale of numbers, doesn’t it? It is also color coded to group spending, earning, giving etc. There’s a lot more context here.</a:t>
            </a:r>
          </a:p>
          <a:p>
            <a:endParaRPr lang="en-US" baseline="0" dirty="0" smtClean="0"/>
          </a:p>
          <a:p>
            <a:r>
              <a:rPr lang="en-US" baseline="0" dirty="0" smtClean="0"/>
              <a:t>McCandless refers to this as an “information map.” You can check out this interactive graphic yourself at informationisbeautiful.net. </a:t>
            </a:r>
          </a:p>
          <a:p>
            <a:endParaRPr lang="en-US" baseline="0" dirty="0" smtClean="0"/>
          </a:p>
          <a:p>
            <a:r>
              <a:rPr lang="en-US" baseline="0" dirty="0" smtClean="0"/>
              <a:t>He has a lot of other great examples, including a visualization he developed to depict what our fears look like over time in the media. I’ll include a link to his Ted talk on the last slide for you to explore further. </a:t>
            </a:r>
            <a:endParaRPr lang="en-US" i="1" dirty="0"/>
          </a:p>
        </p:txBody>
      </p:sp>
      <p:sp>
        <p:nvSpPr>
          <p:cNvPr id="4" name="Slide Number Placeholder 3"/>
          <p:cNvSpPr>
            <a:spLocks noGrp="1"/>
          </p:cNvSpPr>
          <p:nvPr>
            <p:ph type="sldNum" sz="quarter" idx="10"/>
          </p:nvPr>
        </p:nvSpPr>
        <p:spPr/>
        <p:txBody>
          <a:bodyPr/>
          <a:lstStyle/>
          <a:p>
            <a:fld id="{45D0B6B8-4C8C-4139-B2F3-343CA6070024}" type="slidenum">
              <a:rPr lang="en-US" smtClean="0"/>
              <a:t>4</a:t>
            </a:fld>
            <a:endParaRPr lang="en-US"/>
          </a:p>
        </p:txBody>
      </p:sp>
    </p:spTree>
    <p:extLst>
      <p:ext uri="{BB962C8B-B14F-4D97-AF65-F5344CB8AC3E}">
        <p14:creationId xmlns:p14="http://schemas.microsoft.com/office/powerpoint/2010/main" val="2926642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we’re going to talk about artist Chris</a:t>
            </a:r>
            <a:r>
              <a:rPr lang="en-US" baseline="0" dirty="0" smtClean="0"/>
              <a:t> Jordan who has found a way to visualize huge numbers through enormous works of art. He’s trying to shed light on things that can have catastrophic consequences. This is one of my favorites.</a:t>
            </a:r>
          </a:p>
          <a:p>
            <a:endParaRPr lang="en-US" baseline="0" dirty="0" smtClean="0"/>
          </a:p>
          <a:p>
            <a:r>
              <a:rPr lang="en-US" baseline="0" dirty="0" smtClean="0"/>
              <a:t>Take a moment to think about what this image might be. Any guesses?</a:t>
            </a:r>
          </a:p>
          <a:p>
            <a:endParaRPr lang="en-US" baseline="0" dirty="0" smtClean="0"/>
          </a:p>
          <a:p>
            <a:r>
              <a:rPr lang="en-US" baseline="0" dirty="0" smtClean="0"/>
              <a:t>Maybe some of you thought it was a picture of pipes. Let’s take a closer look. (click for animation)</a:t>
            </a:r>
          </a:p>
          <a:p>
            <a:endParaRPr lang="en-US" baseline="0" dirty="0" smtClean="0"/>
          </a:p>
          <a:p>
            <a:r>
              <a:rPr lang="en-US" baseline="0" dirty="0" smtClean="0"/>
              <a:t>It’s actually 1 million plastic cups, which represents the amount of cups used on airline flights in the used states every 6 hours. Jordan notes that we use about 4 million per day and they aren’t recycled.</a:t>
            </a:r>
          </a:p>
          <a:p>
            <a:endParaRPr lang="en-US" baseline="0" dirty="0" smtClean="0"/>
          </a:p>
          <a:p>
            <a:r>
              <a:rPr lang="en-US" baseline="0" dirty="0" smtClean="0"/>
              <a:t>His next image may surprise you even more.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5D0B6B8-4C8C-4139-B2F3-343CA6070024}" type="slidenum">
              <a:rPr lang="en-US" smtClean="0"/>
              <a:t>5</a:t>
            </a:fld>
            <a:endParaRPr lang="en-US"/>
          </a:p>
        </p:txBody>
      </p:sp>
    </p:spTree>
    <p:extLst>
      <p:ext uri="{BB962C8B-B14F-4D97-AF65-F5344CB8AC3E}">
        <p14:creationId xmlns:p14="http://schemas.microsoft.com/office/powerpoint/2010/main" val="850563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 40 million paper cups per day for hot beverages.</a:t>
            </a:r>
            <a:r>
              <a:rPr lang="en-US" baseline="0" dirty="0" smtClean="0"/>
              <a:t> Here’s what those cups would look like. They’d be as tall as a 42 story building. Jordan included the Statute of Liberty for scale and some very small, nearly invisible people to the left (click for animation) that I’m highlighting with an arrow.</a:t>
            </a:r>
          </a:p>
          <a:p>
            <a:endParaRPr lang="en-US" baseline="0" dirty="0" smtClean="0"/>
          </a:p>
          <a:p>
            <a:r>
              <a:rPr lang="en-US" baseline="0" dirty="0" smtClean="0"/>
              <a:t>Does this image make you think twice about using a disposable cup the next time you run out for coffee? </a:t>
            </a:r>
          </a:p>
          <a:p>
            <a:endParaRPr lang="en-US" baseline="0" dirty="0" smtClean="0"/>
          </a:p>
          <a:p>
            <a:r>
              <a:rPr lang="en-US" baseline="0" dirty="0" smtClean="0"/>
              <a:t>Chris Jordan takes on a lot of other interesting issues as well, like the number of people incarcerated in the U.S. and the number of people who die from cigarette smoking in our country each year.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Do any of you have a statistic that comes to mind that you could illustrate in similar fashion?</a:t>
            </a:r>
          </a:p>
          <a:p>
            <a:endParaRPr lang="en-US" baseline="0" dirty="0" smtClean="0"/>
          </a:p>
          <a:p>
            <a:r>
              <a:rPr lang="en-US" baseline="0" dirty="0" smtClean="0"/>
              <a:t>I’ll also include a link to the Ted Talk that Chris Jordan did at the end of this presentation so you can check it out.</a:t>
            </a:r>
            <a:endParaRPr lang="en-US" dirty="0"/>
          </a:p>
        </p:txBody>
      </p:sp>
      <p:sp>
        <p:nvSpPr>
          <p:cNvPr id="4" name="Slide Number Placeholder 3"/>
          <p:cNvSpPr>
            <a:spLocks noGrp="1"/>
          </p:cNvSpPr>
          <p:nvPr>
            <p:ph type="sldNum" sz="quarter" idx="10"/>
          </p:nvPr>
        </p:nvSpPr>
        <p:spPr/>
        <p:txBody>
          <a:bodyPr/>
          <a:lstStyle/>
          <a:p>
            <a:fld id="{45D0B6B8-4C8C-4139-B2F3-343CA6070024}" type="slidenum">
              <a:rPr lang="en-US" smtClean="0"/>
              <a:t>6</a:t>
            </a:fld>
            <a:endParaRPr lang="en-US"/>
          </a:p>
        </p:txBody>
      </p:sp>
    </p:spTree>
    <p:extLst>
      <p:ext uri="{BB962C8B-B14F-4D97-AF65-F5344CB8AC3E}">
        <p14:creationId xmlns:p14="http://schemas.microsoft.com/office/powerpoint/2010/main" val="1078108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i="1" baseline="0" dirty="0" smtClean="0"/>
              <a:t>Ideally I would go to the website and show how the graphic is interactive.</a:t>
            </a:r>
            <a:r>
              <a:rPr lang="en-US" baseline="0" dirty="0" smtClean="0"/>
              <a:t>)</a:t>
            </a:r>
          </a:p>
          <a:p>
            <a:endParaRPr lang="en-US" dirty="0" smtClean="0"/>
          </a:p>
          <a:p>
            <a:r>
              <a:rPr lang="en-US" dirty="0" smtClean="0"/>
              <a:t>Next I want to introduce you to the late Hans</a:t>
            </a:r>
            <a:r>
              <a:rPr lang="en-US" baseline="0" dirty="0" smtClean="0"/>
              <a:t> </a:t>
            </a:r>
            <a:r>
              <a:rPr lang="en-US" baseline="0" dirty="0" err="1" smtClean="0"/>
              <a:t>Rosling</a:t>
            </a:r>
            <a:r>
              <a:rPr lang="en-US" baseline="0" dirty="0" smtClean="0"/>
              <a:t>, a Swedish physician, who wanted to use data to explore development issues and debunk common myths. This image is a snapshot of an interactive visual that shows the relationship between personal income and life expectancy.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Rosling</a:t>
            </a:r>
            <a:r>
              <a:rPr lang="en-US" baseline="0" dirty="0" smtClean="0"/>
              <a:t> could have presented raw numbers when he presented at Ted in 2006, but he understood that the numbers themselves can only illustrate so much. Through the Gapminder Foundation, he helped develop free software, called </a:t>
            </a:r>
            <a:r>
              <a:rPr lang="en-US" baseline="0" dirty="0" err="1" smtClean="0"/>
              <a:t>Trendalyzer</a:t>
            </a:r>
            <a:r>
              <a:rPr lang="en-US" baseline="0" dirty="0" smtClean="0"/>
              <a:t> which turns the data into animated visuals and tells a story about the data.  This static image doesn’t do his tool any justice. While Google purchased Gapminder in 2007, the software is still available for free on the foundation’s website.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err="1" smtClean="0"/>
              <a:t>Rosling’s</a:t>
            </a:r>
            <a:r>
              <a:rPr lang="en-US" dirty="0" smtClean="0"/>
              <a:t> goal with his software was to make</a:t>
            </a:r>
            <a:r>
              <a:rPr lang="en-US" baseline="0" dirty="0" smtClean="0"/>
              <a:t> data accessible and understandable to the masses. </a:t>
            </a:r>
            <a:endParaRPr lang="en-US" dirty="0"/>
          </a:p>
        </p:txBody>
      </p:sp>
      <p:sp>
        <p:nvSpPr>
          <p:cNvPr id="4" name="Slide Number Placeholder 3"/>
          <p:cNvSpPr>
            <a:spLocks noGrp="1"/>
          </p:cNvSpPr>
          <p:nvPr>
            <p:ph type="sldNum" sz="quarter" idx="10"/>
          </p:nvPr>
        </p:nvSpPr>
        <p:spPr/>
        <p:txBody>
          <a:bodyPr/>
          <a:lstStyle/>
          <a:p>
            <a:fld id="{45D0B6B8-4C8C-4139-B2F3-343CA6070024}" type="slidenum">
              <a:rPr lang="en-US" smtClean="0"/>
              <a:t>7</a:t>
            </a:fld>
            <a:endParaRPr lang="en-US"/>
          </a:p>
        </p:txBody>
      </p:sp>
    </p:spTree>
    <p:extLst>
      <p:ext uri="{BB962C8B-B14F-4D97-AF65-F5344CB8AC3E}">
        <p14:creationId xmlns:p14="http://schemas.microsoft.com/office/powerpoint/2010/main" val="2558056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we’ve talked about some of the thought leaders in design and</a:t>
            </a:r>
            <a:r>
              <a:rPr lang="en-US" baseline="0" dirty="0" smtClean="0"/>
              <a:t> the different ways we can visualize numbers, I want to provide you with some guidelines for visual design.</a:t>
            </a:r>
          </a:p>
          <a:p>
            <a:endParaRPr lang="en-US" baseline="0" dirty="0" smtClean="0"/>
          </a:p>
          <a:p>
            <a:r>
              <a:rPr lang="en-US" baseline="0" dirty="0" smtClean="0"/>
              <a:t>Edward Tufte is considered the leading authority on data visualization. He has four main guidelines for information design: graphical excellence, visual integrity, maximizing the data-ink ratio and aesthetic elegance. Let’s quickly run through what these mean.</a:t>
            </a:r>
            <a:endParaRPr lang="en-US" dirty="0"/>
          </a:p>
        </p:txBody>
      </p:sp>
      <p:sp>
        <p:nvSpPr>
          <p:cNvPr id="4" name="Slide Number Placeholder 3"/>
          <p:cNvSpPr>
            <a:spLocks noGrp="1"/>
          </p:cNvSpPr>
          <p:nvPr>
            <p:ph type="sldNum" sz="quarter" idx="10"/>
          </p:nvPr>
        </p:nvSpPr>
        <p:spPr/>
        <p:txBody>
          <a:bodyPr/>
          <a:lstStyle/>
          <a:p>
            <a:fld id="{45D0B6B8-4C8C-4139-B2F3-343CA6070024}" type="slidenum">
              <a:rPr lang="en-US" smtClean="0"/>
              <a:t>8</a:t>
            </a:fld>
            <a:endParaRPr lang="en-US"/>
          </a:p>
        </p:txBody>
      </p:sp>
    </p:spTree>
    <p:extLst>
      <p:ext uri="{BB962C8B-B14F-4D97-AF65-F5344CB8AC3E}">
        <p14:creationId xmlns:p14="http://schemas.microsoft.com/office/powerpoint/2010/main" val="854685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Tufte says data visualizations should provide, “the</a:t>
            </a:r>
            <a:r>
              <a:rPr lang="en-US" baseline="0" dirty="0" smtClean="0"/>
              <a:t> greatest number of ideas, in the shortest time, using the least amount of ink, in the smallest space.”</a:t>
            </a:r>
          </a:p>
          <a:p>
            <a:endParaRPr lang="en-US" baseline="0" dirty="0" smtClean="0"/>
          </a:p>
          <a:p>
            <a:r>
              <a:rPr lang="en-US" baseline="0" dirty="0" smtClean="0"/>
              <a:t>The Interaction Design Institute offers this graphic on U.S. employment statistics from </a:t>
            </a:r>
            <a:r>
              <a:rPr lang="en-US" baseline="0" dirty="0" err="1" smtClean="0"/>
              <a:t>Farcaster</a:t>
            </a:r>
            <a:r>
              <a:rPr lang="en-US" baseline="0" dirty="0" smtClean="0"/>
              <a:t> as an example that meets the criteria for </a:t>
            </a:r>
            <a:r>
              <a:rPr lang="en-US" baseline="0" dirty="0" err="1" smtClean="0"/>
              <a:t>Tufte’s</a:t>
            </a:r>
            <a:r>
              <a:rPr lang="en-US" baseline="0" dirty="0" smtClean="0"/>
              <a:t> definition of graphical excellence. </a:t>
            </a:r>
            <a:endParaRPr lang="en-US" dirty="0"/>
          </a:p>
        </p:txBody>
      </p:sp>
      <p:sp>
        <p:nvSpPr>
          <p:cNvPr id="4" name="Slide Number Placeholder 3"/>
          <p:cNvSpPr>
            <a:spLocks noGrp="1"/>
          </p:cNvSpPr>
          <p:nvPr>
            <p:ph type="sldNum" sz="quarter" idx="10"/>
          </p:nvPr>
        </p:nvSpPr>
        <p:spPr/>
        <p:txBody>
          <a:bodyPr/>
          <a:lstStyle/>
          <a:p>
            <a:fld id="{45D0B6B8-4C8C-4139-B2F3-343CA6070024}" type="slidenum">
              <a:rPr lang="en-US" smtClean="0"/>
              <a:t>9</a:t>
            </a:fld>
            <a:endParaRPr lang="en-US"/>
          </a:p>
        </p:txBody>
      </p:sp>
    </p:spTree>
    <p:extLst>
      <p:ext uri="{BB962C8B-B14F-4D97-AF65-F5344CB8AC3E}">
        <p14:creationId xmlns:p14="http://schemas.microsoft.com/office/powerpoint/2010/main" val="1922088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BCCD3A9-D291-41ED-97D1-93AFA5698CA1}" type="datetimeFigureOut">
              <a:rPr lang="en-US" smtClean="0"/>
              <a:t>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65552-8197-4AEA-9782-4D3F8A06662E}" type="slidenum">
              <a:rPr lang="en-US" smtClean="0"/>
              <a:t>‹#›</a:t>
            </a:fld>
            <a:endParaRPr lang="en-US"/>
          </a:p>
        </p:txBody>
      </p:sp>
    </p:spTree>
    <p:extLst>
      <p:ext uri="{BB962C8B-B14F-4D97-AF65-F5344CB8AC3E}">
        <p14:creationId xmlns:p14="http://schemas.microsoft.com/office/powerpoint/2010/main" val="321078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BCCD3A9-D291-41ED-97D1-93AFA5698CA1}" type="datetimeFigureOut">
              <a:rPr lang="en-US" smtClean="0"/>
              <a:t>12/1/2019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65552-8197-4AEA-9782-4D3F8A06662E}" type="slidenum">
              <a:rPr lang="en-US" smtClean="0"/>
              <a:t>‹#›</a:t>
            </a:fld>
            <a:endParaRPr lang="en-US"/>
          </a:p>
        </p:txBody>
      </p:sp>
    </p:spTree>
    <p:extLst>
      <p:ext uri="{BB962C8B-B14F-4D97-AF65-F5344CB8AC3E}">
        <p14:creationId xmlns:p14="http://schemas.microsoft.com/office/powerpoint/2010/main" val="1167803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0BCCD3A9-D291-41ED-97D1-93AFA5698CA1}" type="datetimeFigureOut">
              <a:rPr lang="en-US" smtClean="0"/>
              <a:t>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65552-8197-4AEA-9782-4D3F8A06662E}" type="slidenum">
              <a:rPr lang="en-US" smtClean="0"/>
              <a:t>‹#›</a:t>
            </a:fld>
            <a:endParaRPr lang="en-US"/>
          </a:p>
        </p:txBody>
      </p:sp>
    </p:spTree>
    <p:extLst>
      <p:ext uri="{BB962C8B-B14F-4D97-AF65-F5344CB8AC3E}">
        <p14:creationId xmlns:p14="http://schemas.microsoft.com/office/powerpoint/2010/main" val="2656404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0BCCD3A9-D291-41ED-97D1-93AFA5698CA1}" type="datetimeFigureOut">
              <a:rPr lang="en-US" smtClean="0"/>
              <a:t>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65552-8197-4AEA-9782-4D3F8A06662E}"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228177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BCCD3A9-D291-41ED-97D1-93AFA5698CA1}" type="datetimeFigureOut">
              <a:rPr lang="en-US" smtClean="0"/>
              <a:t>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65552-8197-4AEA-9782-4D3F8A06662E}" type="slidenum">
              <a:rPr lang="en-US" smtClean="0"/>
              <a:t>‹#›</a:t>
            </a:fld>
            <a:endParaRPr lang="en-US"/>
          </a:p>
        </p:txBody>
      </p:sp>
    </p:spTree>
    <p:extLst>
      <p:ext uri="{BB962C8B-B14F-4D97-AF65-F5344CB8AC3E}">
        <p14:creationId xmlns:p14="http://schemas.microsoft.com/office/powerpoint/2010/main" val="4053295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BCCD3A9-D291-41ED-97D1-93AFA5698CA1}" type="datetimeFigureOut">
              <a:rPr lang="en-US" smtClean="0"/>
              <a:t>12/1/2019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65552-8197-4AEA-9782-4D3F8A06662E}" type="slidenum">
              <a:rPr lang="en-US" smtClean="0"/>
              <a:t>‹#›</a:t>
            </a:fld>
            <a:endParaRPr lang="en-US"/>
          </a:p>
        </p:txBody>
      </p:sp>
    </p:spTree>
    <p:extLst>
      <p:ext uri="{BB962C8B-B14F-4D97-AF65-F5344CB8AC3E}">
        <p14:creationId xmlns:p14="http://schemas.microsoft.com/office/powerpoint/2010/main" val="3912751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BCCD3A9-D291-41ED-97D1-93AFA5698CA1}" type="datetimeFigureOut">
              <a:rPr lang="en-US" smtClean="0"/>
              <a:t>12/1/2019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65552-8197-4AEA-9782-4D3F8A06662E}" type="slidenum">
              <a:rPr lang="en-US" smtClean="0"/>
              <a:t>‹#›</a:t>
            </a:fld>
            <a:endParaRPr lang="en-US"/>
          </a:p>
        </p:txBody>
      </p:sp>
    </p:spTree>
    <p:extLst>
      <p:ext uri="{BB962C8B-B14F-4D97-AF65-F5344CB8AC3E}">
        <p14:creationId xmlns:p14="http://schemas.microsoft.com/office/powerpoint/2010/main" val="189485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CCD3A9-D291-41ED-97D1-93AFA5698CA1}" type="datetimeFigureOut">
              <a:rPr lang="en-US" smtClean="0"/>
              <a:t>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65552-8197-4AEA-9782-4D3F8A06662E}" type="slidenum">
              <a:rPr lang="en-US" smtClean="0"/>
              <a:t>‹#›</a:t>
            </a:fld>
            <a:endParaRPr lang="en-US"/>
          </a:p>
        </p:txBody>
      </p:sp>
    </p:spTree>
    <p:extLst>
      <p:ext uri="{BB962C8B-B14F-4D97-AF65-F5344CB8AC3E}">
        <p14:creationId xmlns:p14="http://schemas.microsoft.com/office/powerpoint/2010/main" val="16187740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CCD3A9-D291-41ED-97D1-93AFA5698CA1}" type="datetimeFigureOut">
              <a:rPr lang="en-US" smtClean="0"/>
              <a:t>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65552-8197-4AEA-9782-4D3F8A06662E}" type="slidenum">
              <a:rPr lang="en-US" smtClean="0"/>
              <a:t>‹#›</a:t>
            </a:fld>
            <a:endParaRPr lang="en-US"/>
          </a:p>
        </p:txBody>
      </p:sp>
    </p:spTree>
    <p:extLst>
      <p:ext uri="{BB962C8B-B14F-4D97-AF65-F5344CB8AC3E}">
        <p14:creationId xmlns:p14="http://schemas.microsoft.com/office/powerpoint/2010/main" val="1465835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CCD3A9-D291-41ED-97D1-93AFA5698CA1}" type="datetimeFigureOut">
              <a:rPr lang="en-US" smtClean="0"/>
              <a:t>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65552-8197-4AEA-9782-4D3F8A06662E}" type="slidenum">
              <a:rPr lang="en-US" smtClean="0"/>
              <a:t>‹#›</a:t>
            </a:fld>
            <a:endParaRPr lang="en-US"/>
          </a:p>
        </p:txBody>
      </p:sp>
    </p:spTree>
    <p:extLst>
      <p:ext uri="{BB962C8B-B14F-4D97-AF65-F5344CB8AC3E}">
        <p14:creationId xmlns:p14="http://schemas.microsoft.com/office/powerpoint/2010/main" val="372289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BCCD3A9-D291-41ED-97D1-93AFA5698CA1}" type="datetimeFigureOut">
              <a:rPr lang="en-US" smtClean="0"/>
              <a:t>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65552-8197-4AEA-9782-4D3F8A06662E}" type="slidenum">
              <a:rPr lang="en-US" smtClean="0"/>
              <a:t>‹#›</a:t>
            </a:fld>
            <a:endParaRPr lang="en-US"/>
          </a:p>
        </p:txBody>
      </p:sp>
    </p:spTree>
    <p:extLst>
      <p:ext uri="{BB962C8B-B14F-4D97-AF65-F5344CB8AC3E}">
        <p14:creationId xmlns:p14="http://schemas.microsoft.com/office/powerpoint/2010/main" val="1147736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BCCD3A9-D291-41ED-97D1-93AFA5698CA1}" type="datetimeFigureOut">
              <a:rPr lang="en-US" smtClean="0"/>
              <a:t>12/1/2019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65552-8197-4AEA-9782-4D3F8A06662E}" type="slidenum">
              <a:rPr lang="en-US" smtClean="0"/>
              <a:t>‹#›</a:t>
            </a:fld>
            <a:endParaRPr lang="en-US"/>
          </a:p>
        </p:txBody>
      </p:sp>
    </p:spTree>
    <p:extLst>
      <p:ext uri="{BB962C8B-B14F-4D97-AF65-F5344CB8AC3E}">
        <p14:creationId xmlns:p14="http://schemas.microsoft.com/office/powerpoint/2010/main" val="3055117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BCCD3A9-D291-41ED-97D1-93AFA5698CA1}" type="datetimeFigureOut">
              <a:rPr lang="en-US" smtClean="0"/>
              <a:t>12/1/2019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965552-8197-4AEA-9782-4D3F8A06662E}" type="slidenum">
              <a:rPr lang="en-US" smtClean="0"/>
              <a:t>‹#›</a:t>
            </a:fld>
            <a:endParaRPr lang="en-US"/>
          </a:p>
        </p:txBody>
      </p:sp>
    </p:spTree>
    <p:extLst>
      <p:ext uri="{BB962C8B-B14F-4D97-AF65-F5344CB8AC3E}">
        <p14:creationId xmlns:p14="http://schemas.microsoft.com/office/powerpoint/2010/main" val="506916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0BCCD3A9-D291-41ED-97D1-93AFA5698CA1}" type="datetimeFigureOut">
              <a:rPr lang="en-US" smtClean="0"/>
              <a:t>12/1/2019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5D965552-8197-4AEA-9782-4D3F8A06662E}" type="slidenum">
              <a:rPr lang="en-US" smtClean="0"/>
              <a:t>‹#›</a:t>
            </a:fld>
            <a:endParaRPr lang="en-US"/>
          </a:p>
        </p:txBody>
      </p:sp>
    </p:spTree>
    <p:extLst>
      <p:ext uri="{BB962C8B-B14F-4D97-AF65-F5344CB8AC3E}">
        <p14:creationId xmlns:p14="http://schemas.microsoft.com/office/powerpoint/2010/main" val="1595007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BCCD3A9-D291-41ED-97D1-93AFA5698CA1}" type="datetimeFigureOut">
              <a:rPr lang="en-US" smtClean="0"/>
              <a:t>12/1/2019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5D965552-8197-4AEA-9782-4D3F8A06662E}" type="slidenum">
              <a:rPr lang="en-US" smtClean="0"/>
              <a:t>‹#›</a:t>
            </a:fld>
            <a:endParaRPr lang="en-US"/>
          </a:p>
        </p:txBody>
      </p:sp>
    </p:spTree>
    <p:extLst>
      <p:ext uri="{BB962C8B-B14F-4D97-AF65-F5344CB8AC3E}">
        <p14:creationId xmlns:p14="http://schemas.microsoft.com/office/powerpoint/2010/main" val="2734912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0BCCD3A9-D291-41ED-97D1-93AFA5698CA1}" type="datetimeFigureOut">
              <a:rPr lang="en-US" smtClean="0"/>
              <a:t>12/1/2019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5D965552-8197-4AEA-9782-4D3F8A06662E}" type="slidenum">
              <a:rPr lang="en-US" smtClean="0"/>
              <a:t>‹#›</a:t>
            </a:fld>
            <a:endParaRPr lang="en-US"/>
          </a:p>
        </p:txBody>
      </p:sp>
    </p:spTree>
    <p:extLst>
      <p:ext uri="{BB962C8B-B14F-4D97-AF65-F5344CB8AC3E}">
        <p14:creationId xmlns:p14="http://schemas.microsoft.com/office/powerpoint/2010/main" val="2850505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BCCD3A9-D291-41ED-97D1-93AFA5698CA1}" type="datetimeFigureOut">
              <a:rPr lang="en-US" smtClean="0"/>
              <a:t>12/1/2019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65552-8197-4AEA-9782-4D3F8A06662E}" type="slidenum">
              <a:rPr lang="en-US" smtClean="0"/>
              <a:t>‹#›</a:t>
            </a:fld>
            <a:endParaRPr lang="en-US"/>
          </a:p>
        </p:txBody>
      </p:sp>
    </p:spTree>
    <p:extLst>
      <p:ext uri="{BB962C8B-B14F-4D97-AF65-F5344CB8AC3E}">
        <p14:creationId xmlns:p14="http://schemas.microsoft.com/office/powerpoint/2010/main" val="3321361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BCCD3A9-D291-41ED-97D1-93AFA5698CA1}" type="datetimeFigureOut">
              <a:rPr lang="en-US" smtClean="0"/>
              <a:t>12/1/2019</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D965552-8197-4AEA-9782-4D3F8A06662E}" type="slidenum">
              <a:rPr lang="en-US" smtClean="0"/>
              <a:t>‹#›</a:t>
            </a:fld>
            <a:endParaRPr lang="en-US"/>
          </a:p>
        </p:txBody>
      </p:sp>
    </p:spTree>
    <p:extLst>
      <p:ext uri="{BB962C8B-B14F-4D97-AF65-F5344CB8AC3E}">
        <p14:creationId xmlns:p14="http://schemas.microsoft.com/office/powerpoint/2010/main" val="3929690911"/>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flowingdata.com/"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gapminder.org/tools/" TargetMode="External"/><Relationship Id="rId3" Type="http://schemas.openxmlformats.org/officeDocument/2006/relationships/hyperlink" Target="https://www.youtube.com/watch?v=5Zg-C8AAIGg" TargetMode="External"/><Relationship Id="rId7" Type="http://schemas.openxmlformats.org/officeDocument/2006/relationships/hyperlink" Target="https://www.ted.com/talks/hans_rosling_shows_the_best_stats_you_ve_ever_seen#t-590754"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chrisjordan.com/gallery/rtn2/#carbon" TargetMode="External"/><Relationship Id="rId11" Type="http://schemas.openxmlformats.org/officeDocument/2006/relationships/hyperlink" Target="https://flowingdata.com/2019/10/08/fixing-the-impeach-this-map-with-a-transition-to-a-cartogram/" TargetMode="External"/><Relationship Id="rId5" Type="http://schemas.openxmlformats.org/officeDocument/2006/relationships/hyperlink" Target="https://www.ted.com/talks/chris_jordan_pictures_some_shocking_stats" TargetMode="External"/><Relationship Id="rId10" Type="http://schemas.openxmlformats.org/officeDocument/2006/relationships/hyperlink" Target="https://www.youtube.com/watch?v=rHUDJ8RyseQ&amp;feature=youtu.be" TargetMode="External"/><Relationship Id="rId4" Type="http://schemas.openxmlformats.org/officeDocument/2006/relationships/hyperlink" Target="http://informationisbeautiful.net/" TargetMode="External"/><Relationship Id="rId9" Type="http://schemas.openxmlformats.org/officeDocument/2006/relationships/hyperlink" Target="https://www.interaction-design.org/literature/article/guidelines-for-good-visual-information-representation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p:cNvSpPr txBox="1"/>
          <p:nvPr/>
        </p:nvSpPr>
        <p:spPr>
          <a:xfrm>
            <a:off x="1698171" y="5721531"/>
            <a:ext cx="9048206" cy="646331"/>
          </a:xfrm>
          <a:prstGeom prst="rect">
            <a:avLst/>
          </a:prstGeom>
          <a:noFill/>
        </p:spPr>
        <p:txBody>
          <a:bodyPr wrap="square" rtlCol="0">
            <a:spAutoFit/>
          </a:bodyPr>
          <a:lstStyle/>
          <a:p>
            <a:r>
              <a:rPr lang="en-US" dirty="0" smtClean="0"/>
              <a:t>Melissa Hayes</a:t>
            </a:r>
          </a:p>
          <a:p>
            <a:r>
              <a:rPr lang="en-US" dirty="0" smtClean="0"/>
              <a:t>PTC 605-851</a:t>
            </a:r>
            <a:endParaRPr lang="en-US" dirty="0"/>
          </a:p>
        </p:txBody>
      </p:sp>
      <p:sp>
        <p:nvSpPr>
          <p:cNvPr id="3" name="Subtitle"/>
          <p:cNvSpPr>
            <a:spLocks noGrp="1"/>
          </p:cNvSpPr>
          <p:nvPr>
            <p:ph type="subTitle" idx="1"/>
          </p:nvPr>
        </p:nvSpPr>
        <p:spPr>
          <a:xfrm>
            <a:off x="1455579" y="4263813"/>
            <a:ext cx="8825658" cy="861420"/>
          </a:xfrm>
        </p:spPr>
        <p:txBody>
          <a:bodyPr>
            <a:normAutofit/>
          </a:bodyPr>
          <a:lstStyle/>
          <a:p>
            <a:r>
              <a:rPr lang="en-US" sz="3600" dirty="0" smtClean="0"/>
              <a:t>Data, Graphs and Tables</a:t>
            </a:r>
            <a:endParaRPr lang="en-US" sz="3600" dirty="0"/>
          </a:p>
        </p:txBody>
      </p:sp>
      <p:sp>
        <p:nvSpPr>
          <p:cNvPr id="2" name="Title"/>
          <p:cNvSpPr>
            <a:spLocks noGrp="1"/>
          </p:cNvSpPr>
          <p:nvPr>
            <p:ph type="ctrTitle"/>
          </p:nvPr>
        </p:nvSpPr>
        <p:spPr>
          <a:xfrm>
            <a:off x="1167655" y="1447800"/>
            <a:ext cx="8825658" cy="2598107"/>
          </a:xfrm>
        </p:spPr>
        <p:txBody>
          <a:bodyPr/>
          <a:lstStyle/>
          <a:p>
            <a:pPr algn="ctr"/>
            <a:r>
              <a:rPr lang="en-US" sz="6000" dirty="0" smtClean="0"/>
              <a:t>Visual Representations</a:t>
            </a:r>
            <a:endParaRPr lang="en-US" sz="6000" dirty="0"/>
          </a:p>
        </p:txBody>
      </p:sp>
    </p:spTree>
    <p:extLst>
      <p:ext uri="{BB962C8B-B14F-4D97-AF65-F5344CB8AC3E}">
        <p14:creationId xmlns:p14="http://schemas.microsoft.com/office/powerpoint/2010/main" val="21025248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ext Box" descr="This is the bar chart tat was shown earlier in the presentation, which shows the relationship between a series of numbers: Amazone market capitalization at $113 billion; Fast food revenue at $499 billion; Money in offshore tax havens at $21,000 billion; US military spending at $739 billion; Global military spending at $1,617 billion; and the US budget deficit at $901 billion." title="Bar Chart"/>
          <p:cNvGraphicFramePr>
            <a:graphicFrameLocks noGrp="1"/>
          </p:cNvGraphicFramePr>
          <p:nvPr>
            <p:ph idx="1"/>
            <p:extLst>
              <p:ext uri="{D42A27DB-BD31-4B8C-83A1-F6EECF244321}">
                <p14:modId xmlns:p14="http://schemas.microsoft.com/office/powerpoint/2010/main" val="2358701468"/>
              </p:ext>
            </p:extLst>
          </p:nvPr>
        </p:nvGraphicFramePr>
        <p:xfrm>
          <a:off x="285750" y="2052638"/>
          <a:ext cx="11601449" cy="419576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p:cNvSpPr>
            <a:spLocks noGrp="1"/>
          </p:cNvSpPr>
          <p:nvPr>
            <p:ph type="title"/>
          </p:nvPr>
        </p:nvSpPr>
        <p:spPr/>
        <p:txBody>
          <a:bodyPr/>
          <a:lstStyle/>
          <a:p>
            <a:r>
              <a:rPr lang="en-US" dirty="0" smtClean="0"/>
              <a:t>Visual Integrity</a:t>
            </a:r>
            <a:endParaRPr lang="en-US" dirty="0"/>
          </a:p>
        </p:txBody>
      </p:sp>
    </p:spTree>
    <p:extLst>
      <p:ext uri="{BB962C8B-B14F-4D97-AF65-F5344CB8AC3E}">
        <p14:creationId xmlns:p14="http://schemas.microsoft.com/office/powerpoint/2010/main" val="6337291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RP Environment Graphic"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6443" y="1440289"/>
            <a:ext cx="6758508" cy="5247985"/>
          </a:xfrm>
          <a:prstGeom prst="rect">
            <a:avLst/>
          </a:prstGeom>
        </p:spPr>
      </p:pic>
      <p:sp>
        <p:nvSpPr>
          <p:cNvPr id="2" name="Title"/>
          <p:cNvSpPr>
            <a:spLocks noGrp="1"/>
          </p:cNvSpPr>
          <p:nvPr>
            <p:ph type="title"/>
          </p:nvPr>
        </p:nvSpPr>
        <p:spPr/>
        <p:txBody>
          <a:bodyPr/>
          <a:lstStyle/>
          <a:p>
            <a:r>
              <a:rPr lang="en-US" dirty="0" smtClean="0"/>
              <a:t>Maximizing the Data-Ink Ratio</a:t>
            </a:r>
            <a:endParaRPr lang="en-US" dirty="0"/>
          </a:p>
        </p:txBody>
      </p:sp>
    </p:spTree>
    <p:extLst>
      <p:ext uri="{BB962C8B-B14F-4D97-AF65-F5344CB8AC3E}">
        <p14:creationId xmlns:p14="http://schemas.microsoft.com/office/powerpoint/2010/main" val="2236074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Napolean's March by Minard" descr="Visualization of Napolean's March in the Russia Campaign in 1812 and 1813 by Charles Joseph Minard" title="Napolean's March"/>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56814" y="1604762"/>
            <a:ext cx="9230236" cy="4789160"/>
          </a:xfrm>
        </p:spPr>
      </p:pic>
      <p:sp>
        <p:nvSpPr>
          <p:cNvPr id="2" name="Title"/>
          <p:cNvSpPr>
            <a:spLocks noGrp="1"/>
          </p:cNvSpPr>
          <p:nvPr>
            <p:ph type="title"/>
          </p:nvPr>
        </p:nvSpPr>
        <p:spPr/>
        <p:txBody>
          <a:bodyPr/>
          <a:lstStyle/>
          <a:p>
            <a:r>
              <a:rPr lang="en-US" dirty="0" smtClean="0"/>
              <a:t>Aesthetic Elegance</a:t>
            </a:r>
            <a:endParaRPr lang="en-US" dirty="0"/>
          </a:p>
        </p:txBody>
      </p:sp>
    </p:spTree>
    <p:extLst>
      <p:ext uri="{BB962C8B-B14F-4D97-AF65-F5344CB8AC3E}">
        <p14:creationId xmlns:p14="http://schemas.microsoft.com/office/powerpoint/2010/main" val="30486603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artogram" descr="This cartogram from flowingdata.com highlights the issue with equating land area to votes, by shifting the view to population density." title="Cartogram"/>
          <p:cNvPicPr>
            <a:picLocks noChangeAspect="1"/>
          </p:cNvPicPr>
          <p:nvPr/>
        </p:nvPicPr>
        <p:blipFill rotWithShape="1">
          <a:blip r:embed="rId3"/>
          <a:srcRect l="27639" t="21282" r="39514" b="28718"/>
          <a:stretch/>
        </p:blipFill>
        <p:spPr>
          <a:xfrm>
            <a:off x="3978405" y="3157602"/>
            <a:ext cx="4208978" cy="3470405"/>
          </a:xfrm>
          <a:prstGeom prst="rect">
            <a:avLst/>
          </a:prstGeom>
        </p:spPr>
      </p:pic>
      <p:sp>
        <p:nvSpPr>
          <p:cNvPr id="3" name="Text Box"/>
          <p:cNvSpPr>
            <a:spLocks noGrp="1"/>
          </p:cNvSpPr>
          <p:nvPr>
            <p:ph idx="1"/>
          </p:nvPr>
        </p:nvSpPr>
        <p:spPr>
          <a:xfrm>
            <a:off x="1104293" y="1519518"/>
            <a:ext cx="8946541" cy="4195481"/>
          </a:xfrm>
        </p:spPr>
        <p:txBody>
          <a:bodyPr/>
          <a:lstStyle/>
          <a:p>
            <a:r>
              <a:rPr lang="en-US" sz="2400" dirty="0" smtClean="0"/>
              <a:t>Explore the public side of </a:t>
            </a:r>
            <a:r>
              <a:rPr lang="en-US" sz="2400" dirty="0" smtClean="0">
                <a:hlinkClick r:id="rId4"/>
              </a:rPr>
              <a:t>flowingdata.com</a:t>
            </a:r>
            <a:r>
              <a:rPr lang="en-US" sz="2400" dirty="0" smtClean="0"/>
              <a:t> and select five examples that you find interesting.</a:t>
            </a:r>
          </a:p>
          <a:p>
            <a:r>
              <a:rPr lang="en-US" sz="2400" dirty="0" smtClean="0"/>
              <a:t>Write 200 to 300 words on why each of these examples speaks to you.</a:t>
            </a:r>
          </a:p>
          <a:p>
            <a:endParaRPr lang="en-US" dirty="0"/>
          </a:p>
        </p:txBody>
      </p:sp>
      <p:sp>
        <p:nvSpPr>
          <p:cNvPr id="2" name="Title"/>
          <p:cNvSpPr>
            <a:spLocks noGrp="1"/>
          </p:cNvSpPr>
          <p:nvPr>
            <p:ph type="title"/>
          </p:nvPr>
        </p:nvSpPr>
        <p:spPr/>
        <p:txBody>
          <a:bodyPr/>
          <a:lstStyle/>
          <a:p>
            <a:r>
              <a:rPr lang="en-US" dirty="0" smtClean="0"/>
              <a:t>Assignment</a:t>
            </a:r>
            <a:endParaRPr lang="en-US" dirty="0"/>
          </a:p>
        </p:txBody>
      </p:sp>
    </p:spTree>
    <p:extLst>
      <p:ext uri="{BB962C8B-B14F-4D97-AF65-F5344CB8AC3E}">
        <p14:creationId xmlns:p14="http://schemas.microsoft.com/office/powerpoint/2010/main" val="21242926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source Links"/>
          <p:cNvSpPr>
            <a:spLocks noGrp="1"/>
          </p:cNvSpPr>
          <p:nvPr>
            <p:ph idx="1"/>
          </p:nvPr>
        </p:nvSpPr>
        <p:spPr>
          <a:xfrm>
            <a:off x="1191516" y="1586548"/>
            <a:ext cx="10019800" cy="4195481"/>
          </a:xfrm>
        </p:spPr>
        <p:txBody>
          <a:bodyPr>
            <a:noAutofit/>
          </a:bodyPr>
          <a:lstStyle/>
          <a:p>
            <a:r>
              <a:rPr lang="en-US" sz="2400" dirty="0" smtClean="0">
                <a:hlinkClick r:id="rId3"/>
              </a:rPr>
              <a:t>David McCandless Ted Talk (2010)</a:t>
            </a:r>
            <a:endParaRPr lang="en-US" sz="2400" dirty="0" smtClean="0"/>
          </a:p>
          <a:p>
            <a:pPr lvl="1"/>
            <a:r>
              <a:rPr lang="en-US" sz="2000" dirty="0" smtClean="0">
                <a:hlinkClick r:id="rId4"/>
              </a:rPr>
              <a:t>Information is Beautiful</a:t>
            </a:r>
            <a:endParaRPr lang="en-US" sz="2000" dirty="0" smtClean="0"/>
          </a:p>
          <a:p>
            <a:r>
              <a:rPr lang="en-US" sz="2400" dirty="0" smtClean="0">
                <a:hlinkClick r:id="rId5"/>
              </a:rPr>
              <a:t>Chris Jordan Ted Talk (2008) </a:t>
            </a:r>
            <a:endParaRPr lang="en-US" sz="2400" dirty="0" smtClean="0"/>
          </a:p>
          <a:p>
            <a:pPr lvl="1"/>
            <a:r>
              <a:rPr lang="en-US" sz="2000" dirty="0" smtClean="0">
                <a:hlinkClick r:id="rId6"/>
              </a:rPr>
              <a:t>Running the Numbers II (2009-Current)</a:t>
            </a:r>
            <a:endParaRPr lang="en-US" sz="2000" dirty="0" smtClean="0"/>
          </a:p>
          <a:p>
            <a:r>
              <a:rPr lang="en-US" sz="2400" dirty="0" smtClean="0">
                <a:hlinkClick r:id="rId7"/>
              </a:rPr>
              <a:t>Hans </a:t>
            </a:r>
            <a:r>
              <a:rPr lang="en-US" sz="2400" dirty="0" err="1" smtClean="0">
                <a:hlinkClick r:id="rId7"/>
              </a:rPr>
              <a:t>Rosling</a:t>
            </a:r>
            <a:r>
              <a:rPr lang="en-US" sz="2400" dirty="0" smtClean="0">
                <a:hlinkClick r:id="rId7"/>
              </a:rPr>
              <a:t> Ted Talk (2006)</a:t>
            </a:r>
            <a:endParaRPr lang="en-US" sz="2400" dirty="0" smtClean="0"/>
          </a:p>
          <a:p>
            <a:pPr lvl="1"/>
            <a:r>
              <a:rPr lang="en-US" sz="2000" dirty="0" smtClean="0">
                <a:hlinkClick r:id="rId8"/>
              </a:rPr>
              <a:t>Gapminder Visualization Tools</a:t>
            </a:r>
            <a:endParaRPr lang="en-US" sz="2000" dirty="0" smtClean="0"/>
          </a:p>
          <a:p>
            <a:r>
              <a:rPr lang="en-US" sz="2400" dirty="0" smtClean="0">
                <a:hlinkClick r:id="rId9"/>
              </a:rPr>
              <a:t>Interaction Design Foundation Article on Edward Tufte</a:t>
            </a:r>
            <a:endParaRPr lang="en-US" sz="2400" dirty="0" smtClean="0"/>
          </a:p>
          <a:p>
            <a:pPr lvl="1"/>
            <a:r>
              <a:rPr lang="en-US" sz="2000" dirty="0" smtClean="0">
                <a:hlinkClick r:id="rId10"/>
              </a:rPr>
              <a:t>Tufte presentation at the Microsoft Machine Learning &amp; Data Sciences Summit</a:t>
            </a:r>
            <a:endParaRPr lang="en-US" sz="2000" dirty="0" smtClean="0"/>
          </a:p>
          <a:p>
            <a:r>
              <a:rPr lang="en-US" sz="2400" dirty="0" smtClean="0"/>
              <a:t>Flowing Data Example:</a:t>
            </a:r>
            <a:r>
              <a:rPr lang="en-US" sz="2400" dirty="0" smtClean="0">
                <a:hlinkClick r:id="rId11"/>
              </a:rPr>
              <a:t> Fixing the ‘impeach this’ map with a transition to a cartogram </a:t>
            </a:r>
            <a:endParaRPr lang="en-US" sz="2400" dirty="0" smtClean="0"/>
          </a:p>
          <a:p>
            <a:endParaRPr lang="en-US" sz="2400" dirty="0"/>
          </a:p>
        </p:txBody>
      </p:sp>
      <p:sp>
        <p:nvSpPr>
          <p:cNvPr id="2" name="Title"/>
          <p:cNvSpPr>
            <a:spLocks noGrp="1"/>
          </p:cNvSpPr>
          <p:nvPr>
            <p:ph type="title"/>
          </p:nvPr>
        </p:nvSpPr>
        <p:spPr/>
        <p:txBody>
          <a:bodyPr/>
          <a:lstStyle/>
          <a:p>
            <a:r>
              <a:rPr lang="en-US" dirty="0" smtClean="0"/>
              <a:t>Resources</a:t>
            </a:r>
            <a:endParaRPr lang="en-US" dirty="0"/>
          </a:p>
        </p:txBody>
      </p:sp>
    </p:spTree>
    <p:extLst>
      <p:ext uri="{BB962C8B-B14F-4D97-AF65-F5344CB8AC3E}">
        <p14:creationId xmlns:p14="http://schemas.microsoft.com/office/powerpoint/2010/main" val="26721694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p:cNvSpPr>
            <a:spLocks noGrp="1"/>
          </p:cNvSpPr>
          <p:nvPr>
            <p:ph idx="1"/>
          </p:nvPr>
        </p:nvSpPr>
        <p:spPr/>
        <p:txBody>
          <a:bodyPr/>
          <a:lstStyle/>
          <a:p>
            <a:r>
              <a:rPr lang="en-US" sz="2800" dirty="0" smtClean="0"/>
              <a:t>U.S. Budget Deficit: $901 billion</a:t>
            </a:r>
          </a:p>
          <a:p>
            <a:r>
              <a:rPr lang="en-US" sz="2800" dirty="0" smtClean="0"/>
              <a:t>Global military spending: $1,617 billion</a:t>
            </a:r>
          </a:p>
          <a:p>
            <a:r>
              <a:rPr lang="en-US" sz="2800" dirty="0" smtClean="0"/>
              <a:t>U.S. military spending: $739 billion</a:t>
            </a:r>
          </a:p>
          <a:p>
            <a:r>
              <a:rPr lang="en-US" sz="2800" dirty="0" smtClean="0"/>
              <a:t>Money in offshore tax haves: $21,000 billion</a:t>
            </a:r>
          </a:p>
          <a:p>
            <a:r>
              <a:rPr lang="en-US" sz="2800" dirty="0" smtClean="0"/>
              <a:t>Fast food restaurant revenue: $499 billion</a:t>
            </a:r>
          </a:p>
          <a:p>
            <a:r>
              <a:rPr lang="en-US" sz="2800" dirty="0" smtClean="0"/>
              <a:t>Amazon market capitalization: $113 billion</a:t>
            </a:r>
            <a:endParaRPr lang="en-US" sz="2800" dirty="0"/>
          </a:p>
        </p:txBody>
      </p:sp>
      <p:sp>
        <p:nvSpPr>
          <p:cNvPr id="2" name="Title"/>
          <p:cNvSpPr>
            <a:spLocks noGrp="1"/>
          </p:cNvSpPr>
          <p:nvPr>
            <p:ph type="title"/>
          </p:nvPr>
        </p:nvSpPr>
        <p:spPr/>
        <p:txBody>
          <a:bodyPr/>
          <a:lstStyle/>
          <a:p>
            <a:r>
              <a:rPr lang="en-US" dirty="0" smtClean="0"/>
              <a:t>Seeing Beauty in Information</a:t>
            </a:r>
            <a:endParaRPr lang="en-US" dirty="0"/>
          </a:p>
        </p:txBody>
      </p:sp>
    </p:spTree>
    <p:extLst>
      <p:ext uri="{BB962C8B-B14F-4D97-AF65-F5344CB8AC3E}">
        <p14:creationId xmlns:p14="http://schemas.microsoft.com/office/powerpoint/2010/main" val="102730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descr="This bar chart shows the relationship between a series of numbers: Amazone market capitalization at $113 billion; Fast food revenue at $499 billion; Money in offshore tax havens at $21,000 billion; US military spending at $739 billion; Global military spending at $1,617 billion; and the US budget deficit at $901 billion." title="Bar Chart"/>
          <p:cNvGraphicFramePr/>
          <p:nvPr>
            <p:extLst>
              <p:ext uri="{D42A27DB-BD31-4B8C-83A1-F6EECF244321}">
                <p14:modId xmlns:p14="http://schemas.microsoft.com/office/powerpoint/2010/main" val="2899699741"/>
              </p:ext>
            </p:extLst>
          </p:nvPr>
        </p:nvGraphicFramePr>
        <p:xfrm>
          <a:off x="646111" y="1152983"/>
          <a:ext cx="10593389"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p:cNvSpPr>
            <a:spLocks noGrp="1"/>
          </p:cNvSpPr>
          <p:nvPr>
            <p:ph type="title"/>
          </p:nvPr>
        </p:nvSpPr>
        <p:spPr/>
        <p:txBody>
          <a:bodyPr/>
          <a:lstStyle/>
          <a:p>
            <a:r>
              <a:rPr lang="en-US" dirty="0" smtClean="0"/>
              <a:t>Charting information</a:t>
            </a:r>
            <a:endParaRPr lang="en-US" dirty="0"/>
          </a:p>
        </p:txBody>
      </p:sp>
    </p:spTree>
    <p:extLst>
      <p:ext uri="{BB962C8B-B14F-4D97-AF65-F5344CB8AC3E}">
        <p14:creationId xmlns:p14="http://schemas.microsoft.com/office/powerpoint/2010/main" val="16351098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ion Dollar-o-Gram" descr="This is a screen clpping of the Billion Dollar-o-Gramt, which uses squares and rectangles to compare spending and revenue." title="Billion Dollar-o-Gram"/>
          <p:cNvPicPr>
            <a:picLocks noGrp="1" noChangeAspect="1"/>
          </p:cNvPicPr>
          <p:nvPr>
            <p:ph idx="1"/>
          </p:nvPr>
        </p:nvPicPr>
        <p:blipFill rotWithShape="1">
          <a:blip r:embed="rId3">
            <a:extLst>
              <a:ext uri="{28A0092B-C50C-407E-A947-70E740481C1C}">
                <a14:useLocalDpi xmlns:a14="http://schemas.microsoft.com/office/drawing/2010/main" val="0"/>
              </a:ext>
            </a:extLst>
          </a:blip>
          <a:srcRect t="5898"/>
          <a:stretch/>
        </p:blipFill>
        <p:spPr>
          <a:xfrm>
            <a:off x="1371601" y="1200150"/>
            <a:ext cx="8883252" cy="5489240"/>
          </a:xfrm>
        </p:spPr>
      </p:pic>
      <p:sp>
        <p:nvSpPr>
          <p:cNvPr id="2" name="Title"/>
          <p:cNvSpPr>
            <a:spLocks noGrp="1"/>
          </p:cNvSpPr>
          <p:nvPr>
            <p:ph type="title"/>
          </p:nvPr>
        </p:nvSpPr>
        <p:spPr/>
        <p:txBody>
          <a:bodyPr/>
          <a:lstStyle/>
          <a:p>
            <a:r>
              <a:rPr lang="en-US" dirty="0" smtClean="0"/>
              <a:t>The Billion Dollar-o-Gram 2013</a:t>
            </a:r>
            <a:endParaRPr lang="en-US" dirty="0"/>
          </a:p>
        </p:txBody>
      </p:sp>
    </p:spTree>
    <p:extLst>
      <p:ext uri="{BB962C8B-B14F-4D97-AF65-F5344CB8AC3E}">
        <p14:creationId xmlns:p14="http://schemas.microsoft.com/office/powerpoint/2010/main" val="7269452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lose Up Picture" descr="This close up makes it claer that what appears to be pipes is actually stacks of plastic cups." title="Cups Close U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0394" y="1596610"/>
            <a:ext cx="6549390" cy="5102431"/>
          </a:xfrm>
          <a:prstGeom prst="rect">
            <a:avLst/>
          </a:prstGeom>
        </p:spPr>
      </p:pic>
      <p:pic>
        <p:nvPicPr>
          <p:cNvPr id="4" name="Picture" descr="This image of Chris Jordan's artowrk of plastic cups looks like a series of bending, interwoven pipes." title="Plastic Cu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2150" y="1437652"/>
            <a:ext cx="8088684" cy="5420348"/>
          </a:xfrm>
          <a:prstGeom prst="rect">
            <a:avLst/>
          </a:prstGeom>
        </p:spPr>
      </p:pic>
      <p:sp>
        <p:nvSpPr>
          <p:cNvPr id="2" name="Title"/>
          <p:cNvSpPr>
            <a:spLocks noGrp="1"/>
          </p:cNvSpPr>
          <p:nvPr>
            <p:ph type="title"/>
          </p:nvPr>
        </p:nvSpPr>
        <p:spPr/>
        <p:txBody>
          <a:bodyPr/>
          <a:lstStyle/>
          <a:p>
            <a:r>
              <a:rPr lang="en-US" dirty="0" smtClean="0"/>
              <a:t>Turning Numbers into Art</a:t>
            </a:r>
            <a:endParaRPr lang="en-US" dirty="0"/>
          </a:p>
        </p:txBody>
      </p:sp>
    </p:spTree>
    <p:extLst>
      <p:ext uri="{BB962C8B-B14F-4D97-AF65-F5344CB8AC3E}">
        <p14:creationId xmlns:p14="http://schemas.microsoft.com/office/powerpoint/2010/main" val="1613803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rrow" descr="This arrow is used to point out two small people standing alongside the Statute of Liberty." title="Arrow"/>
          <p:cNvSpPr/>
          <p:nvPr/>
        </p:nvSpPr>
        <p:spPr>
          <a:xfrm rot="2523985">
            <a:off x="1931936" y="5761761"/>
            <a:ext cx="1314450" cy="8001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of 40 million cuts" descr="Artist Chris Jordan uses the Statute of Liberty to illustrate how much space 40 million paper cups would take up." title="Paper cups"/>
          <p:cNvPicPr>
            <a:picLocks noGrp="1" noChangeAspect="1"/>
          </p:cNvPicPr>
          <p:nvPr>
            <p:ph idx="1"/>
          </p:nvPr>
        </p:nvPicPr>
        <p:blipFill rotWithShape="1">
          <a:blip r:embed="rId3"/>
          <a:srcRect l="18335" t="20091" r="48464" b="21793"/>
          <a:stretch/>
        </p:blipFill>
        <p:spPr>
          <a:xfrm>
            <a:off x="2941586" y="1428751"/>
            <a:ext cx="5726164" cy="5429250"/>
          </a:xfrm>
          <a:prstGeom prst="rect">
            <a:avLst/>
          </a:prstGeom>
        </p:spPr>
      </p:pic>
      <p:sp>
        <p:nvSpPr>
          <p:cNvPr id="2" name="Title"/>
          <p:cNvSpPr>
            <a:spLocks noGrp="1"/>
          </p:cNvSpPr>
          <p:nvPr>
            <p:ph type="title"/>
          </p:nvPr>
        </p:nvSpPr>
        <p:spPr>
          <a:xfrm>
            <a:off x="646111" y="452718"/>
            <a:ext cx="10074140" cy="1400530"/>
          </a:xfrm>
        </p:spPr>
        <p:txBody>
          <a:bodyPr/>
          <a:lstStyle/>
          <a:p>
            <a:r>
              <a:rPr lang="en-US" dirty="0" smtClean="0"/>
              <a:t>Forty Million Paper Cups</a:t>
            </a:r>
            <a:endParaRPr lang="en-US" dirty="0"/>
          </a:p>
        </p:txBody>
      </p:sp>
    </p:spTree>
    <p:extLst>
      <p:ext uri="{BB962C8B-B14F-4D97-AF65-F5344CB8AC3E}">
        <p14:creationId xmlns:p14="http://schemas.microsoft.com/office/powerpoint/2010/main" val="391484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apminder Screenshot" descr="This screenshot from the Gapminder application shows the relationship between personal income and life expectancy in various countries." title="Gapminder"/>
          <p:cNvPicPr>
            <a:picLocks noChangeAspect="1"/>
          </p:cNvPicPr>
          <p:nvPr/>
        </p:nvPicPr>
        <p:blipFill rotWithShape="1">
          <a:blip r:embed="rId3"/>
          <a:srcRect l="26560" t="25794" r="42482" b="35908"/>
          <a:stretch/>
        </p:blipFill>
        <p:spPr>
          <a:xfrm>
            <a:off x="1893531" y="1359466"/>
            <a:ext cx="7976682" cy="5345198"/>
          </a:xfrm>
          <a:prstGeom prst="rect">
            <a:avLst/>
          </a:prstGeom>
        </p:spPr>
      </p:pic>
      <p:sp>
        <p:nvSpPr>
          <p:cNvPr id="2" name="Title"/>
          <p:cNvSpPr>
            <a:spLocks noGrp="1"/>
          </p:cNvSpPr>
          <p:nvPr>
            <p:ph type="title"/>
          </p:nvPr>
        </p:nvSpPr>
        <p:spPr/>
        <p:txBody>
          <a:bodyPr/>
          <a:lstStyle/>
          <a:p>
            <a:r>
              <a:rPr lang="en-US" dirty="0" smtClean="0"/>
              <a:t>Bringing Data to Life</a:t>
            </a:r>
            <a:endParaRPr lang="en-US" dirty="0"/>
          </a:p>
        </p:txBody>
      </p:sp>
    </p:spTree>
    <p:extLst>
      <p:ext uri="{BB962C8B-B14F-4D97-AF65-F5344CB8AC3E}">
        <p14:creationId xmlns:p14="http://schemas.microsoft.com/office/powerpoint/2010/main" val="3335227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p:cNvSpPr>
            <a:spLocks noGrp="1"/>
          </p:cNvSpPr>
          <p:nvPr>
            <p:ph idx="1"/>
          </p:nvPr>
        </p:nvSpPr>
        <p:spPr/>
        <p:txBody>
          <a:bodyPr>
            <a:normAutofit/>
          </a:bodyPr>
          <a:lstStyle/>
          <a:p>
            <a:r>
              <a:rPr lang="en-US" sz="3600" dirty="0" smtClean="0"/>
              <a:t>Edward </a:t>
            </a:r>
            <a:r>
              <a:rPr lang="en-US" sz="3600" dirty="0" err="1" smtClean="0"/>
              <a:t>Tufte’s</a:t>
            </a:r>
            <a:r>
              <a:rPr lang="en-US" sz="3600" dirty="0" smtClean="0"/>
              <a:t> Essentials</a:t>
            </a:r>
          </a:p>
          <a:p>
            <a:pPr lvl="1"/>
            <a:r>
              <a:rPr lang="en-US" sz="3200" dirty="0" smtClean="0"/>
              <a:t>Graphical Excellence</a:t>
            </a:r>
          </a:p>
          <a:p>
            <a:pPr lvl="1"/>
            <a:r>
              <a:rPr lang="en-US" sz="3200" dirty="0" smtClean="0"/>
              <a:t>Visual Integrity</a:t>
            </a:r>
          </a:p>
          <a:p>
            <a:pPr lvl="1"/>
            <a:r>
              <a:rPr lang="en-US" sz="3200" dirty="0" smtClean="0"/>
              <a:t>Maximizing the Data-Ink Ratio</a:t>
            </a:r>
          </a:p>
          <a:p>
            <a:pPr lvl="1"/>
            <a:r>
              <a:rPr lang="en-US" sz="3200" dirty="0" smtClean="0"/>
              <a:t>Aesthetic Elegance</a:t>
            </a:r>
            <a:endParaRPr lang="en-US" sz="3200" dirty="0"/>
          </a:p>
        </p:txBody>
      </p:sp>
      <p:sp>
        <p:nvSpPr>
          <p:cNvPr id="2" name="Title"/>
          <p:cNvSpPr>
            <a:spLocks noGrp="1"/>
          </p:cNvSpPr>
          <p:nvPr>
            <p:ph type="title"/>
          </p:nvPr>
        </p:nvSpPr>
        <p:spPr/>
        <p:txBody>
          <a:bodyPr/>
          <a:lstStyle/>
          <a:p>
            <a:r>
              <a:rPr lang="en-US" dirty="0" smtClean="0"/>
              <a:t>Design Guidelines</a:t>
            </a:r>
            <a:endParaRPr lang="en-US" dirty="0"/>
          </a:p>
        </p:txBody>
      </p:sp>
    </p:spTree>
    <p:extLst>
      <p:ext uri="{BB962C8B-B14F-4D97-AF65-F5344CB8AC3E}">
        <p14:creationId xmlns:p14="http://schemas.microsoft.com/office/powerpoint/2010/main" val="84786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descr="Graphic of US Employment Statistics from Farcaster" title="US Employment Statistic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86980" y="1343268"/>
            <a:ext cx="7733270" cy="5400432"/>
          </a:xfrm>
        </p:spPr>
      </p:pic>
      <p:sp>
        <p:nvSpPr>
          <p:cNvPr id="2" name="Title"/>
          <p:cNvSpPr>
            <a:spLocks noGrp="1"/>
          </p:cNvSpPr>
          <p:nvPr>
            <p:ph type="title"/>
          </p:nvPr>
        </p:nvSpPr>
        <p:spPr/>
        <p:txBody>
          <a:bodyPr/>
          <a:lstStyle/>
          <a:p>
            <a:r>
              <a:rPr lang="en-US" dirty="0" smtClean="0"/>
              <a:t>Graphical Excellence</a:t>
            </a:r>
            <a:endParaRPr lang="en-US" dirty="0"/>
          </a:p>
        </p:txBody>
      </p:sp>
    </p:spTree>
    <p:extLst>
      <p:ext uri="{BB962C8B-B14F-4D97-AF65-F5344CB8AC3E}">
        <p14:creationId xmlns:p14="http://schemas.microsoft.com/office/powerpoint/2010/main" val="19254104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1623</TotalTime>
  <Words>1572</Words>
  <Application>Microsoft Office PowerPoint</Application>
  <PresentationFormat>Widescreen</PresentationFormat>
  <Paragraphs>132</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Century Gothic</vt:lpstr>
      <vt:lpstr>Wingdings 3</vt:lpstr>
      <vt:lpstr>Ion</vt:lpstr>
      <vt:lpstr>Visual Representations</vt:lpstr>
      <vt:lpstr>Seeing Beauty in Information</vt:lpstr>
      <vt:lpstr>Charting information</vt:lpstr>
      <vt:lpstr>The Billion Dollar-o-Gram 2013</vt:lpstr>
      <vt:lpstr>Turning Numbers into Art</vt:lpstr>
      <vt:lpstr>Forty Million Paper Cups</vt:lpstr>
      <vt:lpstr>Bringing Data to Life</vt:lpstr>
      <vt:lpstr>Design Guidelines</vt:lpstr>
      <vt:lpstr>Graphical Excellence</vt:lpstr>
      <vt:lpstr>Visual Integrity</vt:lpstr>
      <vt:lpstr>Maximizing the Data-Ink Ratio</vt:lpstr>
      <vt:lpstr>Aesthetic Elegance</vt:lpstr>
      <vt:lpstr>Assignment</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Visual Representations</dc:title>
  <dc:creator>Hayes, Melissa</dc:creator>
  <cp:lastModifiedBy>Hayes, Melissa</cp:lastModifiedBy>
  <cp:revision>27</cp:revision>
  <dcterms:created xsi:type="dcterms:W3CDTF">2019-10-28T17:48:28Z</dcterms:created>
  <dcterms:modified xsi:type="dcterms:W3CDTF">2019-12-01T16:39:09Z</dcterms:modified>
</cp:coreProperties>
</file>